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3" r:id="rId4"/>
    <p:sldId id="265" r:id="rId5"/>
    <p:sldId id="266" r:id="rId6"/>
    <p:sldId id="267" r:id="rId7"/>
    <p:sldId id="268" r:id="rId8"/>
    <p:sldId id="264" r:id="rId9"/>
    <p:sldId id="260" r:id="rId10"/>
    <p:sldId id="261" r:id="rId11"/>
    <p:sldId id="272" r:id="rId12"/>
    <p:sldId id="273" r:id="rId13"/>
    <p:sldId id="26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B0D51E5-9147-44E2-BE4A-79150420985F}">
          <p14:sldIdLst>
            <p14:sldId id="258"/>
            <p14:sldId id="259"/>
            <p14:sldId id="263"/>
            <p14:sldId id="265"/>
            <p14:sldId id="266"/>
            <p14:sldId id="267"/>
            <p14:sldId id="268"/>
            <p14:sldId id="264"/>
            <p14:sldId id="260"/>
            <p14:sldId id="261"/>
            <p14:sldId id="272"/>
            <p14:sldId id="273"/>
            <p14:sldId id="262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64A9EE-D5EC-426E-8C03-E9853487C610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DCD198-32B2-4399-9980-2B38EE486C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hl4bZGkCl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рас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5" y="-43772"/>
            <a:ext cx="9164646" cy="69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451" y="3311113"/>
            <a:ext cx="79629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59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 підсумки та завершення                  2020 – 2021 навчального року</a:t>
            </a:r>
            <a:endParaRPr lang="uk-UA" sz="3200" b="1" i="1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59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0349" y="345645"/>
            <a:ext cx="2492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27.05.2021</a:t>
            </a:r>
            <a:endParaRPr lang="uk-UA" sz="4000" b="1" i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3" y="165122"/>
            <a:ext cx="1688942" cy="1684486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96" y="6269250"/>
            <a:ext cx="6891631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Спікер - консультант ЦПРПП ВМР </a:t>
            </a:r>
            <a:r>
              <a:rPr lang="uk-UA" sz="2000" b="1" i="1" dirty="0" err="1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Антонішина</a:t>
            </a:r>
            <a:r>
              <a:rPr lang="uk-UA" sz="2000" b="1" i="1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Ю.М.</a:t>
            </a:r>
            <a:endParaRPr lang="uk-UA" sz="2000" b="1" i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692" y="2008993"/>
            <a:ext cx="85491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i="1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Інформаційна зустріч</a:t>
            </a:r>
            <a:r>
              <a:rPr lang="uk-UA" sz="5400" b="1" i="1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:</a:t>
            </a:r>
            <a:endParaRPr lang="uk-UA" sz="5400" b="1" i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10" y="4378781"/>
            <a:ext cx="2475436" cy="24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5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136904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Відповідно до наказу МОН України від 14.07.2015р. № 762 (із змінами, внесеними згідно з Наказами Міністерства освіти і науки № 621 від 08.05.2019 та № 268 від 01.03.2021) «Про затвердження Порядку переведення учнів ЗЗСО на наступний рік навчання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  <a:p>
            <a:pPr marL="45720" indent="0">
              <a:buNone/>
            </a:pPr>
            <a:endParaRPr lang="uk-UA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слова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"до наступного класу"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замінено словами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"на наступний рік навчання"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згідно з Наказом МОН України   № 268 від 01.03.2021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116632"/>
            <a:ext cx="0" cy="36724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6952301" cy="4881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Електронний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журнал «Єдина школа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  <a:p>
            <a:pPr marL="45720" indent="0">
              <a:buNone/>
            </a:pPr>
            <a:endParaRPr lang="uk-UA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endParaRPr lang="uk-UA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endParaRPr lang="uk-UA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2"/>
              </a:rPr>
              <a:t>https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2"/>
              </a:rPr>
              <a:t>://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2"/>
              </a:rPr>
              <a:t>youtu.be/Ghl4bZGkClo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188640"/>
            <a:ext cx="0" cy="122413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1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776864" cy="597666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 курси підвищення кваліфікації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marL="45720" indent="0">
              <a:buNone/>
            </a:pPr>
            <a:endParaRPr lang="uk-UA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3300" dirty="0" smtClean="0">
                <a:solidFill>
                  <a:schemeClr val="bg2">
                    <a:lumMod val="25000"/>
                  </a:schemeClr>
                </a:solidFill>
              </a:rPr>
              <a:t>Для вчителів початкових класів, які будуть працювати в НУШ,але з різних причин ще не пройшли курси підвищення кваліфікації за програмою НУШ, в серпні 2021 року ВАБО </a:t>
            </a:r>
            <a:r>
              <a:rPr lang="uk-UA" sz="3300" b="1" i="1" dirty="0" smtClean="0">
                <a:solidFill>
                  <a:schemeClr val="bg2">
                    <a:lumMod val="25000"/>
                  </a:schemeClr>
                </a:solidFill>
              </a:rPr>
              <a:t>будуть організовані додаткові курси (приблизно після 15.08)</a:t>
            </a:r>
            <a:r>
              <a:rPr lang="uk-UA" sz="3300" dirty="0" smtClean="0">
                <a:solidFill>
                  <a:schemeClr val="bg2">
                    <a:lumMod val="25000"/>
                  </a:schemeClr>
                </a:solidFill>
              </a:rPr>
              <a:t>. Інформацію про початок занять буде оприлюднено на сайті КЗВО ВАБО влітку. </a:t>
            </a:r>
            <a:r>
              <a:rPr lang="uk-UA" sz="330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uk-UA" sz="3300" smtClean="0">
                <a:solidFill>
                  <a:schemeClr val="bg2">
                    <a:lumMod val="25000"/>
                  </a:schemeClr>
                </a:solidFill>
              </a:rPr>
              <a:t>отрібно </a:t>
            </a:r>
            <a:r>
              <a:rPr lang="uk-UA" sz="3300" dirty="0" smtClean="0">
                <a:solidFill>
                  <a:schemeClr val="bg2">
                    <a:lumMod val="25000"/>
                  </a:schemeClr>
                </a:solidFill>
              </a:rPr>
              <a:t>самостійно слідкувати за оголошеннями на сайті КЗВО ВАБО, щоб мати можливість вчасно зареєструватися.</a:t>
            </a:r>
          </a:p>
          <a:p>
            <a:pPr>
              <a:buFont typeface="Arial" pitchFamily="34" charset="0"/>
              <a:buChar char="•"/>
            </a:pPr>
            <a:r>
              <a:rPr lang="uk-UA" sz="3300" dirty="0" smtClean="0">
                <a:solidFill>
                  <a:schemeClr val="bg2">
                    <a:lumMod val="25000"/>
                  </a:schemeClr>
                </a:solidFill>
              </a:rPr>
              <a:t>Курси для вчителів початкових класів за науково-педагогічним </a:t>
            </a:r>
            <a:r>
              <a:rPr lang="uk-UA" sz="3300" dirty="0" err="1" smtClean="0">
                <a:solidFill>
                  <a:schemeClr val="bg2">
                    <a:lumMod val="25000"/>
                  </a:schemeClr>
                </a:solidFill>
              </a:rPr>
              <a:t>проєктом</a:t>
            </a:r>
            <a:r>
              <a:rPr lang="uk-UA" sz="3300" dirty="0" smtClean="0">
                <a:solidFill>
                  <a:schemeClr val="bg2">
                    <a:lumMod val="25000"/>
                  </a:schemeClr>
                </a:solidFill>
              </a:rPr>
              <a:t> «Інтелект України» (2021-2022н.р.), які були заплановані на термін </a:t>
            </a:r>
            <a:r>
              <a:rPr lang="uk-UA" sz="3300" b="1" i="1" dirty="0" smtClean="0">
                <a:solidFill>
                  <a:schemeClr val="bg2">
                    <a:lumMod val="25000"/>
                  </a:schemeClr>
                </a:solidFill>
              </a:rPr>
              <a:t>з 01.06.по 04.06 будуть проведені з 05.07 по 08.07</a:t>
            </a:r>
            <a:endParaRPr lang="uk-UA" sz="33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476672"/>
            <a:ext cx="0" cy="122413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3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84976" cy="583264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Конкурс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молодих педагогів «Надія – 2021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  <a:p>
            <a:pPr marL="45720" indent="0">
              <a:buNone/>
            </a:pPr>
            <a:endParaRPr lang="uk-UA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Взяли участь 20 молодих педагогів ЗЗСО, з них 7 вчителів початкових класів</a:t>
            </a:r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(№ 5, 8, 9, 10, 12,15, приватної гімназії «Дельфін»)</a:t>
            </a:r>
          </a:p>
          <a:p>
            <a:pPr marL="45720" indent="0">
              <a:buNone/>
            </a:pPr>
            <a:endParaRPr lang="uk-UA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Лауреатами конкурсу стали 3 молодих вчительки початкової школи: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FF0000"/>
                </a:solidFill>
              </a:rPr>
              <a:t>Осецька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Яна </a:t>
            </a:r>
            <a:r>
              <a:rPr lang="uk-UA" sz="2800" dirty="0" smtClean="0">
                <a:solidFill>
                  <a:srgbClr val="FF0000"/>
                </a:solidFill>
              </a:rPr>
              <a:t>Володимирівна,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КЗ «ЗОШ І ст. №5 ВМР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0000"/>
                </a:solidFill>
              </a:rPr>
              <a:t>Мартинюк </a:t>
            </a:r>
            <a:r>
              <a:rPr lang="uk-UA" sz="2800" dirty="0">
                <a:solidFill>
                  <a:srgbClr val="FF0000"/>
                </a:solidFill>
              </a:rPr>
              <a:t>Ольга </a:t>
            </a:r>
            <a:r>
              <a:rPr lang="uk-UA" sz="2800" dirty="0" smtClean="0">
                <a:solidFill>
                  <a:srgbClr val="FF0000"/>
                </a:solidFill>
              </a:rPr>
              <a:t>Дмитрівна,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КЗ «ЗОШ І-ІІІ ст. №12 ВМР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err="1" smtClean="0">
                <a:solidFill>
                  <a:srgbClr val="FF0000"/>
                </a:solidFill>
              </a:rPr>
              <a:t>Борбуневич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Ірина </a:t>
            </a:r>
            <a:r>
              <a:rPr lang="uk-UA" sz="2800" dirty="0" smtClean="0">
                <a:solidFill>
                  <a:srgbClr val="FF0000"/>
                </a:solidFill>
              </a:rPr>
              <a:t>Сергіївна,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КЗ «ЗОШ І-ІІІ ст. №15 ВМР»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0"/>
            <a:ext cx="0" cy="136815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24936" cy="5688632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Кращий </a:t>
            </a:r>
            <a:r>
              <a:rPr lang="uk-UA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навчально-методичний </a:t>
            </a:r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посібник - 2021</a:t>
            </a:r>
          </a:p>
          <a:p>
            <a:pPr marL="45720" indent="0">
              <a:lnSpc>
                <a:spcPct val="90000"/>
              </a:lnSpc>
              <a:buNone/>
            </a:pPr>
            <a:endParaRPr lang="uk-UA" sz="3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uk-UA" sz="3000" b="1" dirty="0" smtClean="0">
                <a:solidFill>
                  <a:schemeClr val="tx2">
                    <a:lumMod val="75000"/>
                  </a:schemeClr>
                </a:solidFill>
              </a:rPr>
              <a:t>ІІ місце</a:t>
            </a:r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</a:rPr>
              <a:t> у номінації «Навчально-методичний посібник» здобула робота вчительки початкових класів КЗ "Загальноосвітня школа І-ІІІ ступенів № 10 Вінницької міської ради"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uk-UA" sz="3000" b="1" i="1" dirty="0" err="1" smtClean="0">
                <a:solidFill>
                  <a:srgbClr val="FF0000"/>
                </a:solidFill>
              </a:rPr>
              <a:t>Четверук</a:t>
            </a:r>
            <a:r>
              <a:rPr lang="uk-UA" sz="3000" b="1" i="1" dirty="0" smtClean="0">
                <a:solidFill>
                  <a:srgbClr val="FF0000"/>
                </a:solidFill>
              </a:rPr>
              <a:t> Неоніли Петрівни </a:t>
            </a:r>
            <a:r>
              <a:rPr lang="uk-UA" sz="3000" dirty="0" smtClean="0">
                <a:solidFill>
                  <a:schemeClr val="tx2">
                    <a:lumMod val="75000"/>
                  </a:schemeClr>
                </a:solidFill>
              </a:rPr>
              <a:t>за темою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uk-UA" sz="3000" b="1" i="1" dirty="0" smtClean="0">
                <a:solidFill>
                  <a:schemeClr val="tx2">
                    <a:lumMod val="75000"/>
                  </a:schemeClr>
                </a:solidFill>
              </a:rPr>
              <a:t>«Традиційні та нетрадиційні техніки малювання в початковій школі»</a:t>
            </a:r>
            <a:endParaRPr lang="uk-UA" sz="3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7888" y="332656"/>
            <a:ext cx="0" cy="129614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1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7632848" cy="5256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Нагороду </a:t>
            </a:r>
            <a:r>
              <a:rPr lang="uk-UA" sz="2600" b="1" i="1" dirty="0" smtClean="0">
                <a:solidFill>
                  <a:schemeClr val="tx2">
                    <a:lumMod val="75000"/>
                  </a:schemeClr>
                </a:solidFill>
              </a:rPr>
              <a:t>«Подільська Вікторія</a:t>
            </a: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» отримала вчителька початкових класів закладу «Спеціальна загальноосвітня школа І-ІІ ступенів з дошкільним відділенням ВМР»</a:t>
            </a:r>
            <a:r>
              <a:rPr lang="uk-UA" sz="2600" dirty="0" smtClean="0"/>
              <a:t> </a:t>
            </a:r>
            <a:r>
              <a:rPr lang="uk-UA" sz="2600" b="1" i="1" dirty="0" err="1" smtClean="0">
                <a:solidFill>
                  <a:srgbClr val="FF0000"/>
                </a:solidFill>
              </a:rPr>
              <a:t>Мерінгер</a:t>
            </a:r>
            <a:r>
              <a:rPr lang="uk-UA" sz="2600" b="1" i="1" dirty="0" smtClean="0">
                <a:solidFill>
                  <a:srgbClr val="FF0000"/>
                </a:solidFill>
              </a:rPr>
              <a:t> Любов Василівна </a:t>
            </a: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за підготовку навчально-методичного посібника </a:t>
            </a:r>
            <a:r>
              <a:rPr lang="uk-UA" sz="2600" b="1" i="1" dirty="0" smtClean="0">
                <a:solidFill>
                  <a:schemeClr val="tx2">
                    <a:lumMod val="75000"/>
                  </a:schemeClr>
                </a:solidFill>
              </a:rPr>
              <a:t>«Шляхи формування мовленнєвої діяльності молодших школярів із інтелектуальними порушеннями в умовах сучасного освітнього простору», </a:t>
            </a: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який був представлений у номінації «Соціально-психологічна робота»</a:t>
            </a:r>
            <a:endParaRPr 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2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7920880" cy="52565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Треті та четверті класи НУШ закінчують навчальний рік, керуючись Листом МОН України від 30.03.2021 р.</a:t>
            </a:r>
          </a:p>
          <a:p>
            <a:pPr marL="45720" indent="0">
              <a:buNone/>
            </a:pP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uk-UA" sz="3000" dirty="0">
                <a:solidFill>
                  <a:schemeClr val="bg2">
                    <a:lumMod val="25000"/>
                  </a:schemeClr>
                </a:solidFill>
              </a:rPr>
              <a:t>3 класах закладів загальної середньої освіти:</a:t>
            </a:r>
          </a:p>
          <a:p>
            <a:pPr>
              <a:buFont typeface="Arial" pitchFamily="34" charset="0"/>
              <a:buChar char="•"/>
            </a:pP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uk-UA" sz="3000" dirty="0">
                <a:solidFill>
                  <a:schemeClr val="bg2">
                    <a:lumMod val="25000"/>
                  </a:schemeClr>
                </a:solidFill>
              </a:rPr>
              <a:t>питань здійснення формувального оцінювання дотримуватись методичних рекомендацій, затверджених </a:t>
            </a:r>
            <a:r>
              <a:rPr lang="uk-UA" sz="3000" b="1" i="1" dirty="0">
                <a:solidFill>
                  <a:schemeClr val="bg2">
                    <a:lumMod val="25000"/>
                  </a:schemeClr>
                </a:solidFill>
              </a:rPr>
              <a:t>наказами </a:t>
            </a:r>
            <a:r>
              <a:rPr lang="uk-UA" sz="3000" b="1" i="1" dirty="0" smtClean="0">
                <a:solidFill>
                  <a:schemeClr val="bg2">
                    <a:lumMod val="25000"/>
                  </a:schemeClr>
                </a:solidFill>
              </a:rPr>
              <a:t>МОН України </a:t>
            </a:r>
            <a:r>
              <a:rPr lang="uk-UA" sz="3000" b="1" i="1" dirty="0">
                <a:solidFill>
                  <a:schemeClr val="bg2">
                    <a:lumMod val="25000"/>
                  </a:schemeClr>
                </a:solidFill>
              </a:rPr>
              <a:t>від 20 серпня 2018 року № 924 </a:t>
            </a:r>
            <a:r>
              <a:rPr lang="uk-UA" sz="3000" dirty="0">
                <a:solidFill>
                  <a:schemeClr val="bg2">
                    <a:lumMod val="25000"/>
                  </a:schemeClr>
                </a:solidFill>
              </a:rPr>
              <a:t>та</a:t>
            </a:r>
            <a:r>
              <a:rPr lang="uk-UA" sz="3000" b="1" i="1" dirty="0">
                <a:solidFill>
                  <a:schemeClr val="bg2">
                    <a:lumMod val="25000"/>
                  </a:schemeClr>
                </a:solidFill>
              </a:rPr>
              <a:t> від 27 серпня 2019 року № 1154;</a:t>
            </a:r>
          </a:p>
          <a:p>
            <a:pPr marL="45720" indent="0">
              <a:buNone/>
            </a:pPr>
            <a:endParaRPr lang="uk-UA" sz="32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endParaRPr lang="uk-UA" sz="32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endParaRPr lang="uk-UA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9552" y="620688"/>
            <a:ext cx="0" cy="2304256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557780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зразок Свідоцтва досягнень учня/учениці, запропонований додатком 2 наказу МОН України від 16.09.2020 року № 1146, </a:t>
            </a:r>
            <a:r>
              <a:rPr lang="uk-UA" sz="11200" b="1" i="1" dirty="0" smtClean="0">
                <a:solidFill>
                  <a:schemeClr val="tx2">
                    <a:lumMod val="75000"/>
                  </a:schemeClr>
                </a:solidFill>
              </a:rPr>
              <a:t>є орієнтовним</a:t>
            </a: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, тому показники характеристик наскрізних умінь/результатів навчання можуть бути обрані серед наявних або уточнені </a:t>
            </a:r>
            <a:r>
              <a:rPr lang="uk-UA" sz="11200" b="1" i="1" dirty="0" smtClean="0">
                <a:solidFill>
                  <a:schemeClr val="tx2">
                    <a:lumMod val="75000"/>
                  </a:schemeClr>
                </a:solidFill>
              </a:rPr>
              <a:t>відповідно до рішення педагогічної ради закладу освіти</a:t>
            </a: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 Свідоцтва досягнень у 3-х класах за І та за ІІ семестр </a:t>
            </a:r>
            <a:r>
              <a:rPr lang="uk-UA" sz="11200" b="1" i="1" dirty="0" smtClean="0">
                <a:solidFill>
                  <a:schemeClr val="tx2">
                    <a:lumMod val="75000"/>
                  </a:schemeClr>
                </a:solidFill>
              </a:rPr>
              <a:t>відрізняються</a:t>
            </a: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 відповідно до нормативних документів. </a:t>
            </a:r>
          </a:p>
          <a:p>
            <a:pPr marL="45720" indent="0">
              <a:buNone/>
            </a:pP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 Свідоцтва досягнень зберігаються в особовій    справі.</a:t>
            </a:r>
          </a:p>
          <a:p>
            <a:pPr marL="45720" indent="0">
              <a:buNone/>
            </a:pP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 В особових справах </a:t>
            </a:r>
            <a:r>
              <a:rPr lang="uk-UA" sz="112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uk-UA" sz="11200" b="1" i="1" dirty="0" err="1" smtClean="0">
                <a:solidFill>
                  <a:schemeClr val="tx2">
                    <a:lumMod val="75000"/>
                  </a:schemeClr>
                </a:solidFill>
              </a:rPr>
              <a:t>зар</a:t>
            </a:r>
            <a:r>
              <a:rPr lang="uk-UA" sz="11200" b="1" i="1" dirty="0" smtClean="0">
                <a:solidFill>
                  <a:schemeClr val="tx2">
                    <a:lumMod val="75000"/>
                  </a:schemeClr>
                </a:solidFill>
              </a:rPr>
              <a:t>.» не</a:t>
            </a:r>
            <a:r>
              <a:rPr lang="uk-UA" sz="1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1200" b="1" i="1" dirty="0" smtClean="0">
                <a:solidFill>
                  <a:schemeClr val="tx2">
                    <a:lumMod val="75000"/>
                  </a:schemeClr>
                </a:solidFill>
              </a:rPr>
              <a:t>пишеться.</a:t>
            </a:r>
            <a:r>
              <a:rPr lang="uk-UA" sz="9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08720"/>
            <a:ext cx="7416824" cy="498688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9761"/>
              </p:ext>
            </p:extLst>
          </p:nvPr>
        </p:nvGraphicFramePr>
        <p:xfrm>
          <a:off x="323850" y="260350"/>
          <a:ext cx="8569325" cy="61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8020050" imgH="5667375" progId="AcroExch.Document.DC">
                  <p:embed/>
                </p:oleObj>
              </mc:Choice>
              <mc:Fallback>
                <p:oleObj name="Acrobat Document" r:id="rId3" imgW="8020050" imgH="5667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260350"/>
                        <a:ext cx="8569325" cy="619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5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6158"/>
            <a:ext cx="6400800" cy="11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980728"/>
            <a:ext cx="654843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7" y="188640"/>
            <a:ext cx="8853438" cy="62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149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270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7101408" cy="5505792"/>
          </a:xfrm>
        </p:spPr>
        <p:txBody>
          <a:bodyPr/>
          <a:lstStyle/>
          <a:p>
            <a:pPr marL="45720" indent="0">
              <a:buNone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Відповідно до наказу МОН від 03.03.2021 № 273, зареєстрованого в Міністерстві юстиції України 16.03.2021 за № 338/35960, учнів, які завершують здобуття початкової освіти (4-ті класи закладів загальної середньої освіти),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звільнено від проходження ДПА у 2020/2021 навчальному році. </a:t>
            </a:r>
          </a:p>
          <a:p>
            <a:pPr marL="45720" indent="0">
              <a:buNone/>
            </a:pPr>
            <a:endParaRPr lang="uk-UA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З урахуванням зазначеного у класному журналі (на сторінці розділу «Зведений облік навчальних досягнень учнів») та у свідоцтві досягнень (за наявності відповідної таблиці) у відповідних графах робиться запис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</a:rPr>
              <a:t>зв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(звільнений(а).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20880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Екскурсії записуються на окремо відведеній сторінці журналу</a:t>
            </a:r>
          </a:p>
          <a:p>
            <a:pPr marL="45720" indent="0">
              <a:buNone/>
            </a:pPr>
            <a:endParaRPr lang="uk-UA" sz="2800" dirty="0" smtClean="0"/>
          </a:p>
          <a:p>
            <a:pPr marL="45720" indent="0">
              <a:buNone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Якщо екскурсія була проведена протягом навчального року –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дата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теж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фіксується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на сторінці екскурсій.</a:t>
            </a:r>
          </a:p>
          <a:p>
            <a:pPr marL="45720" indent="0">
              <a:buNone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Зміна терміну проведення екскурсій регулюється внесенням змін до організаційного наказу по закладу освіти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692696"/>
            <a:ext cx="0" cy="187220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548</TotalTime>
  <Words>631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2021-05-25T10:52:00Z</dcterms:created>
  <dcterms:modified xsi:type="dcterms:W3CDTF">2021-05-28T06:05:21Z</dcterms:modified>
</cp:coreProperties>
</file>